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66" d="100"/>
          <a:sy n="66" d="100"/>
        </p:scale>
        <p:origin x="225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62A83-C1AA-4DAA-81E3-45A0647BFA77}" type="datetimeFigureOut">
              <a:rPr lang="pl-PL" smtClean="0"/>
              <a:t>18.04.2024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77FC93-0E15-475C-9BF5-A16B4D41FEA5}" type="slidenum">
              <a:rPr lang="pl-PL" smtClean="0"/>
              <a:t>‹#›</a:t>
            </a:fld>
            <a:endParaRPr lang="pl-PL"/>
          </a:p>
        </p:txBody>
      </p:sp>
    </p:spTree>
    <p:extLst>
      <p:ext uri="{BB962C8B-B14F-4D97-AF65-F5344CB8AC3E}">
        <p14:creationId xmlns:p14="http://schemas.microsoft.com/office/powerpoint/2010/main" val="1201307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2</a:t>
            </a:fld>
            <a:endParaRPr lang="pl-PL"/>
          </a:p>
        </p:txBody>
      </p:sp>
    </p:spTree>
    <p:extLst>
      <p:ext uri="{BB962C8B-B14F-4D97-AF65-F5344CB8AC3E}">
        <p14:creationId xmlns:p14="http://schemas.microsoft.com/office/powerpoint/2010/main" val="3847000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11</a:t>
            </a:fld>
            <a:endParaRPr lang="pl-PL"/>
          </a:p>
        </p:txBody>
      </p:sp>
    </p:spTree>
    <p:extLst>
      <p:ext uri="{BB962C8B-B14F-4D97-AF65-F5344CB8AC3E}">
        <p14:creationId xmlns:p14="http://schemas.microsoft.com/office/powerpoint/2010/main" val="408207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12</a:t>
            </a:fld>
            <a:endParaRPr lang="pl-PL"/>
          </a:p>
        </p:txBody>
      </p:sp>
    </p:spTree>
    <p:extLst>
      <p:ext uri="{BB962C8B-B14F-4D97-AF65-F5344CB8AC3E}">
        <p14:creationId xmlns:p14="http://schemas.microsoft.com/office/powerpoint/2010/main" val="265499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13</a:t>
            </a:fld>
            <a:endParaRPr lang="pl-PL"/>
          </a:p>
        </p:txBody>
      </p:sp>
    </p:spTree>
    <p:extLst>
      <p:ext uri="{BB962C8B-B14F-4D97-AF65-F5344CB8AC3E}">
        <p14:creationId xmlns:p14="http://schemas.microsoft.com/office/powerpoint/2010/main" val="237311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14</a:t>
            </a:fld>
            <a:endParaRPr lang="pl-PL"/>
          </a:p>
        </p:txBody>
      </p:sp>
    </p:spTree>
    <p:extLst>
      <p:ext uri="{BB962C8B-B14F-4D97-AF65-F5344CB8AC3E}">
        <p14:creationId xmlns:p14="http://schemas.microsoft.com/office/powerpoint/2010/main" val="194833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3</a:t>
            </a:fld>
            <a:endParaRPr lang="pl-PL"/>
          </a:p>
        </p:txBody>
      </p:sp>
    </p:spTree>
    <p:extLst>
      <p:ext uri="{BB962C8B-B14F-4D97-AF65-F5344CB8AC3E}">
        <p14:creationId xmlns:p14="http://schemas.microsoft.com/office/powerpoint/2010/main" val="41845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4</a:t>
            </a:fld>
            <a:endParaRPr lang="pl-PL"/>
          </a:p>
        </p:txBody>
      </p:sp>
    </p:spTree>
    <p:extLst>
      <p:ext uri="{BB962C8B-B14F-4D97-AF65-F5344CB8AC3E}">
        <p14:creationId xmlns:p14="http://schemas.microsoft.com/office/powerpoint/2010/main" val="6655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5</a:t>
            </a:fld>
            <a:endParaRPr lang="pl-PL"/>
          </a:p>
        </p:txBody>
      </p:sp>
    </p:spTree>
    <p:extLst>
      <p:ext uri="{BB962C8B-B14F-4D97-AF65-F5344CB8AC3E}">
        <p14:creationId xmlns:p14="http://schemas.microsoft.com/office/powerpoint/2010/main" val="42382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6</a:t>
            </a:fld>
            <a:endParaRPr lang="pl-PL"/>
          </a:p>
        </p:txBody>
      </p:sp>
    </p:spTree>
    <p:extLst>
      <p:ext uri="{BB962C8B-B14F-4D97-AF65-F5344CB8AC3E}">
        <p14:creationId xmlns:p14="http://schemas.microsoft.com/office/powerpoint/2010/main" val="374899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7</a:t>
            </a:fld>
            <a:endParaRPr lang="pl-PL"/>
          </a:p>
        </p:txBody>
      </p:sp>
    </p:spTree>
    <p:extLst>
      <p:ext uri="{BB962C8B-B14F-4D97-AF65-F5344CB8AC3E}">
        <p14:creationId xmlns:p14="http://schemas.microsoft.com/office/powerpoint/2010/main" val="3909329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8</a:t>
            </a:fld>
            <a:endParaRPr lang="pl-PL"/>
          </a:p>
        </p:txBody>
      </p:sp>
    </p:spTree>
    <p:extLst>
      <p:ext uri="{BB962C8B-B14F-4D97-AF65-F5344CB8AC3E}">
        <p14:creationId xmlns:p14="http://schemas.microsoft.com/office/powerpoint/2010/main" val="172461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9</a:t>
            </a:fld>
            <a:endParaRPr lang="pl-PL"/>
          </a:p>
        </p:txBody>
      </p:sp>
    </p:spTree>
    <p:extLst>
      <p:ext uri="{BB962C8B-B14F-4D97-AF65-F5344CB8AC3E}">
        <p14:creationId xmlns:p14="http://schemas.microsoft.com/office/powerpoint/2010/main" val="2489176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477FC93-0E15-475C-9BF5-A16B4D41FEA5}" type="slidenum">
              <a:rPr lang="pl-PL" smtClean="0"/>
              <a:t>10</a:t>
            </a:fld>
            <a:endParaRPr lang="pl-PL"/>
          </a:p>
        </p:txBody>
      </p:sp>
    </p:spTree>
    <p:extLst>
      <p:ext uri="{BB962C8B-B14F-4D97-AF65-F5344CB8AC3E}">
        <p14:creationId xmlns:p14="http://schemas.microsoft.com/office/powerpoint/2010/main" val="186350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C363EA-BFCC-7750-6170-E96DBCCD22A9}"/>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2713AA1A-A91D-971D-D324-18249BAF3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52BEB92-CB8F-EF83-8A81-3CA4B9D573F6}"/>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AF9AA709-AE6A-3102-302D-E34DD7E959B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31E77F3-1FCA-467F-3057-CE10441E695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150095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19ECA4-AA06-3F93-14B6-976A4F61E9A2}"/>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CF3E2F56-9895-0E83-D66C-CF4F75C6BBFA}"/>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6C496F3-0D66-1C2D-8183-E12DD6C71FEF}"/>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D4DF9DA7-55E1-D2EE-11F5-2F8E8BB3AE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20FA621-09C3-49DD-12E3-1DEF021687E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427413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7805064C-C564-B850-A640-2D535A3A1C22}"/>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A73D4FEF-3CE0-88CD-4D21-8055C022715C}"/>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69D9EC0-1286-F2C2-2141-5971BEE5FAE9}"/>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A181BEB5-755F-0DAE-CE25-3B4D6E5952C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4BE440B3-E821-7162-F879-A2E547E6615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977101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4DC6F0-4DAA-39FF-E268-17ED755CC56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EB972553-6375-292A-2CAD-DAFCFD970048}"/>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26724-2C86-DED8-2E35-398DABEA5A22}"/>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72F110A7-26EA-D351-5FE9-4830C887C3B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D44C96D-1A49-29E0-E83B-FA979E8430FF}"/>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702882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E201A5-15A8-ED0D-1B34-852B0CCEEA36}"/>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71E9FDA6-928C-17E0-D6F3-CFD7583900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55A45FD5-0696-6240-B95E-E737F63C6828}"/>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08CB8164-3151-8469-069A-927797353B4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525C919-2F9D-AF59-C7CA-A34DE0FF74D6}"/>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18296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86AAB3F-801C-EBF7-1EE4-4B108FC3602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799E8B5B-8307-9A53-6D20-85078954BF96}"/>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A89E2A17-9C53-6B71-97C5-7C667AF57270}"/>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BBE1D2AA-25B6-A5BC-6DBA-DE1180A96740}"/>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6" name="Symbol zastępczy stopki 5">
            <a:extLst>
              <a:ext uri="{FF2B5EF4-FFF2-40B4-BE49-F238E27FC236}">
                <a16:creationId xmlns:a16="http://schemas.microsoft.com/office/drawing/2014/main" id="{E9F5CD90-F610-828B-4734-89C62536290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02145AF-8923-1142-2F28-B514FF06E1B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1710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466DA0-E30D-EC07-BE6F-639943416E0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E1C626F9-5A06-2199-19C3-AEBEC1123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89431D80-6BF8-72F4-4765-E735C00D7B2F}"/>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CF887FBC-3C2C-C784-CDB2-AB79A6360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492A7874-E280-71BA-A883-14FF9F0A6987}"/>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C3AB2E2D-4A14-0827-19C4-D42586D875FF}"/>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8" name="Symbol zastępczy stopki 7">
            <a:extLst>
              <a:ext uri="{FF2B5EF4-FFF2-40B4-BE49-F238E27FC236}">
                <a16:creationId xmlns:a16="http://schemas.microsoft.com/office/drawing/2014/main" id="{7DDB4F1B-F082-E55E-6C52-5F4FE48D5386}"/>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1DC0C5AA-EAD9-6987-2F28-AEC2C650523D}"/>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59086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843EBC-B809-88CB-A1A8-7A3A2FFD27C3}"/>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D190CE5A-E11B-114C-CAED-D60B95715C16}"/>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4" name="Symbol zastępczy stopki 3">
            <a:extLst>
              <a:ext uri="{FF2B5EF4-FFF2-40B4-BE49-F238E27FC236}">
                <a16:creationId xmlns:a16="http://schemas.microsoft.com/office/drawing/2014/main" id="{A278F348-DF5C-38D1-08AB-5CC8558A35E4}"/>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ECFDCCF2-F743-A5C4-B606-980CCB0D1AD0}"/>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08269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8D144496-4E95-91AE-7BD1-A3A6E8199C9E}"/>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3" name="Symbol zastępczy stopki 2">
            <a:extLst>
              <a:ext uri="{FF2B5EF4-FFF2-40B4-BE49-F238E27FC236}">
                <a16:creationId xmlns:a16="http://schemas.microsoft.com/office/drawing/2014/main" id="{EF0E234D-475D-5C7A-3DEE-AC836D6125D5}"/>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D00E9F4D-3D73-3A07-1196-7233A1160093}"/>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169114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9326C1F-F5D8-2E48-DAD6-F401B4005FD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C1A30775-4E7B-0370-336F-34D2ADC1E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BF3D3C00-C055-1023-33ED-C5CF3ADDE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C9CF3222-7A25-9568-333D-2C25D33ECBE7}"/>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6" name="Symbol zastępczy stopki 5">
            <a:extLst>
              <a:ext uri="{FF2B5EF4-FFF2-40B4-BE49-F238E27FC236}">
                <a16:creationId xmlns:a16="http://schemas.microsoft.com/office/drawing/2014/main" id="{F00D5ADC-A398-4B70-DECB-5B3A8C61EE19}"/>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1709D4B-DBD9-0673-F024-F8951982F1BA}"/>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312685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2560CC-E5D7-375E-7B4D-E54A4D0BD6A8}"/>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1278CBFB-1847-6345-5840-BE37DDD16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2F28A144-62BF-79CE-57E3-76DCE40A1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A84CD4E6-BAC0-026A-DD6C-4342DAD3D51B}"/>
              </a:ext>
            </a:extLst>
          </p:cNvPr>
          <p:cNvSpPr>
            <a:spLocks noGrp="1"/>
          </p:cNvSpPr>
          <p:nvPr>
            <p:ph type="dt" sz="half" idx="10"/>
          </p:nvPr>
        </p:nvSpPr>
        <p:spPr/>
        <p:txBody>
          <a:bodyPr/>
          <a:lstStyle/>
          <a:p>
            <a:fld id="{63DC5DFF-1007-4786-B663-0AE33988524E}" type="datetimeFigureOut">
              <a:rPr lang="pl-PL" smtClean="0"/>
              <a:t>18.04.2024</a:t>
            </a:fld>
            <a:endParaRPr lang="pl-PL"/>
          </a:p>
        </p:txBody>
      </p:sp>
      <p:sp>
        <p:nvSpPr>
          <p:cNvPr id="6" name="Symbol zastępczy stopki 5">
            <a:extLst>
              <a:ext uri="{FF2B5EF4-FFF2-40B4-BE49-F238E27FC236}">
                <a16:creationId xmlns:a16="http://schemas.microsoft.com/office/drawing/2014/main" id="{4F93E670-D085-447D-9434-0C4D4078D776}"/>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E913B958-B245-4719-DAA7-31227502E5C3}"/>
              </a:ext>
            </a:extLst>
          </p:cNvPr>
          <p:cNvSpPr>
            <a:spLocks noGrp="1"/>
          </p:cNvSpPr>
          <p:nvPr>
            <p:ph type="sldNum" sz="quarter" idx="12"/>
          </p:nvPr>
        </p:nvSpPr>
        <p:spPr/>
        <p:txBody>
          <a:bodyPr/>
          <a:lstStyle/>
          <a:p>
            <a:fld id="{E3A40AF9-2A1E-4B22-B25F-6728383F6381}" type="slidenum">
              <a:rPr lang="pl-PL" smtClean="0"/>
              <a:t>‹#›</a:t>
            </a:fld>
            <a:endParaRPr lang="pl-PL"/>
          </a:p>
        </p:txBody>
      </p:sp>
    </p:spTree>
    <p:extLst>
      <p:ext uri="{BB962C8B-B14F-4D97-AF65-F5344CB8AC3E}">
        <p14:creationId xmlns:p14="http://schemas.microsoft.com/office/powerpoint/2010/main" val="252232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F82C8674-AA39-0362-12BE-0AA71D82F5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5A4AF91B-50E5-3EB2-8559-F0172829E3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EF2BED2-17E1-5B15-7273-BD6DDF89D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C5DFF-1007-4786-B663-0AE33988524E}" type="datetimeFigureOut">
              <a:rPr lang="pl-PL" smtClean="0"/>
              <a:t>18.04.2024</a:t>
            </a:fld>
            <a:endParaRPr lang="pl-PL"/>
          </a:p>
        </p:txBody>
      </p:sp>
      <p:sp>
        <p:nvSpPr>
          <p:cNvPr id="5" name="Symbol zastępczy stopki 4">
            <a:extLst>
              <a:ext uri="{FF2B5EF4-FFF2-40B4-BE49-F238E27FC236}">
                <a16:creationId xmlns:a16="http://schemas.microsoft.com/office/drawing/2014/main" id="{9E3A855D-F8A7-98F9-0D7C-11220DC50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3D0450DB-976F-3964-8DB5-1CF36F81F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40AF9-2A1E-4B22-B25F-6728383F6381}" type="slidenum">
              <a:rPr lang="pl-PL" smtClean="0"/>
              <a:t>‹#›</a:t>
            </a:fld>
            <a:endParaRPr lang="pl-PL"/>
          </a:p>
        </p:txBody>
      </p:sp>
    </p:spTree>
    <p:extLst>
      <p:ext uri="{BB962C8B-B14F-4D97-AF65-F5344CB8AC3E}">
        <p14:creationId xmlns:p14="http://schemas.microsoft.com/office/powerpoint/2010/main" val="3777846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2441359"/>
            <a:ext cx="9144000" cy="1068604"/>
          </a:xfrm>
        </p:spPr>
        <p:txBody>
          <a:bodyPr anchor="ctr">
            <a:normAutofit fontScale="90000"/>
          </a:bodyPr>
          <a:lstStyle/>
          <a:p>
            <a:r>
              <a:rPr lang="en-US"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ole tekstowe 3">
            <a:extLst>
              <a:ext uri="{FF2B5EF4-FFF2-40B4-BE49-F238E27FC236}">
                <a16:creationId xmlns:a16="http://schemas.microsoft.com/office/drawing/2014/main" id="{619BF384-324D-9FDA-58F4-CD2CC96E8F1E}"/>
              </a:ext>
            </a:extLst>
          </p:cNvPr>
          <p:cNvSpPr txBox="1"/>
          <p:nvPr/>
        </p:nvSpPr>
        <p:spPr>
          <a:xfrm>
            <a:off x="4957707" y="3325297"/>
            <a:ext cx="2276585"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a wild geek’s saying</a:t>
            </a:r>
          </a:p>
        </p:txBody>
      </p:sp>
      <p:sp>
        <p:nvSpPr>
          <p:cNvPr id="6" name="Prostokąt: zaokrąglone rogi 5">
            <a:extLst>
              <a:ext uri="{FF2B5EF4-FFF2-40B4-BE49-F238E27FC236}">
                <a16:creationId xmlns:a16="http://schemas.microsoft.com/office/drawing/2014/main" id="{DCE3CF14-3D12-C469-EDC9-4564C93704CC}"/>
              </a:ext>
            </a:extLst>
          </p:cNvPr>
          <p:cNvSpPr/>
          <p:nvPr/>
        </p:nvSpPr>
        <p:spPr>
          <a:xfrm>
            <a:off x="3477086"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7" name="Prostokąt: zaokrąglone rogi 6">
            <a:extLst>
              <a:ext uri="{FF2B5EF4-FFF2-40B4-BE49-F238E27FC236}">
                <a16:creationId xmlns:a16="http://schemas.microsoft.com/office/drawing/2014/main" id="{A9194406-EB28-362B-BDDF-2F535D360DEB}"/>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991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7" y="4024182"/>
            <a:ext cx="2364523"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stands for:</a:t>
            </a:r>
            <a:br>
              <a:rPr lang="pl-PL" sz="1400" b="1" dirty="0">
                <a:solidFill>
                  <a:schemeClr val="bg1">
                    <a:lumMod val="75000"/>
                  </a:schemeClr>
                </a:solidFill>
                <a:latin typeface="SF Pro Display" panose="00000500000000000000" pitchFamily="50" charset="0"/>
                <a:ea typeface="SF Pro Display" panose="00000500000000000000" pitchFamily="50" charset="0"/>
              </a:rPr>
            </a:br>
            <a:r>
              <a:rPr lang="pl-PL" sz="1400" b="1" dirty="0">
                <a:solidFill>
                  <a:schemeClr val="bg1">
                    <a:lumMod val="75000"/>
                  </a:schemeClr>
                </a:solidFill>
                <a:latin typeface="SF Pro Display" panose="00000500000000000000" pitchFamily="50" charset="0"/>
                <a:ea typeface="SF Pro Display" panose="00000500000000000000" pitchFamily="50" charset="0"/>
              </a:rPr>
              <a:t>General User Information</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360017"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4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600" b="1" dirty="0">
                <a:solidFill>
                  <a:schemeClr val="bg1">
                    <a:lumMod val="75000"/>
                  </a:schemeClr>
                </a:solidFill>
                <a:latin typeface="SF Pro Display" panose="00000500000000000000" pitchFamily="50" charset="0"/>
                <a:ea typeface="SF Pro Display" panose="00000500000000000000" pitchFamily="50" charset="0"/>
              </a:rPr>
              <a:t>Global User Index</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24128"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2</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2181824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2.</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GUI stands for:</a:t>
            </a:r>
          </a:p>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24128"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2</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3178830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7" y="4024182"/>
            <a:ext cx="2364523" cy="307777"/>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GUI depends on it</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360017"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Web app design depends on it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468167" y="2216134"/>
            <a:ext cx="1213794" cy="369332"/>
          </a:xfrm>
          <a:prstGeom prst="rect">
            <a:avLst/>
          </a:prstGeom>
          <a:noFill/>
        </p:spPr>
        <p:txBody>
          <a:bodyPr wrap="none" rtlCol="0">
            <a:spAutoFit/>
          </a:bodyPr>
          <a:lstStyle/>
          <a:p>
            <a:pPr algn="ctr"/>
            <a:r>
              <a:rPr lang="pl-PL" b="1" dirty="0">
                <a:solidFill>
                  <a:schemeClr val="bg1">
                    <a:lumMod val="95000"/>
                  </a:schemeClr>
                </a:solidFill>
                <a:latin typeface="SF Pro Display" panose="00000500000000000000" pitchFamily="50" charset="0"/>
                <a:ea typeface="SF Pro Display" panose="00000500000000000000" pitchFamily="50" charset="0"/>
              </a:rPr>
              <a:t>Back-End</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Second answear was correct!</a:t>
            </a:r>
          </a:p>
        </p:txBody>
      </p:sp>
    </p:spTree>
    <p:extLst>
      <p:ext uri="{BB962C8B-B14F-4D97-AF65-F5344CB8AC3E}">
        <p14:creationId xmlns:p14="http://schemas.microsoft.com/office/powerpoint/2010/main" val="2511224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1777722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491195"/>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245651"/>
            <a:ext cx="9144000" cy="1068604"/>
          </a:xfrm>
        </p:spPr>
        <p:txBody>
          <a:bodyPr anchor="ctr">
            <a:norm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Appreciate your attention</a:t>
            </a:r>
            <a:endParaRPr lang="en-US" sz="28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4314209"/>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4670016"/>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Made by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4192807" y="5193236"/>
            <a:ext cx="3672588" cy="523220"/>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Kacper Księżopolski, Krystian Kurkus, Marcel Maciak, Kamil Borkowski</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8104441"/>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8460248"/>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8936847"/>
            <a:ext cx="2458377"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Server-side of web app depends on it</a:t>
            </a:r>
          </a:p>
        </p:txBody>
      </p:sp>
      <p:sp>
        <p:nvSpPr>
          <p:cNvPr id="21" name="Owal 20">
            <a:extLst>
              <a:ext uri="{FF2B5EF4-FFF2-40B4-BE49-F238E27FC236}">
                <a16:creationId xmlns:a16="http://schemas.microsoft.com/office/drawing/2014/main" id="{80D88E38-B088-1E12-ED2C-127F721626C3}"/>
              </a:ext>
            </a:extLst>
          </p:cNvPr>
          <p:cNvSpPr/>
          <p:nvPr/>
        </p:nvSpPr>
        <p:spPr>
          <a:xfrm>
            <a:off x="-2176005" y="-2176005"/>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1088003" y="-987411"/>
            <a:ext cx="330540"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3</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7252958"/>
            <a:ext cx="577402"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GUI</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10420623"/>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10776430"/>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2775675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568170"/>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68676"/>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626739"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86729"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7219226"/>
            <a:ext cx="5237825" cy="353767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7575033"/>
            <a:ext cx="2425664"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Let’s find out!</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8150878"/>
            <a:ext cx="4462001" cy="2246769"/>
          </a:xfrm>
          <a:prstGeom prst="rect">
            <a:avLst/>
          </a:prstGeom>
          <a:noFill/>
        </p:spPr>
        <p:txBody>
          <a:bodyPr wrap="square" rtlCol="0">
            <a:spAutoFit/>
          </a:bodyPr>
          <a:lstStyle/>
          <a:p>
            <a:r>
              <a:rPr lang="en-US" sz="2000" b="1" dirty="0">
                <a:solidFill>
                  <a:schemeClr val="bg1">
                    <a:lumMod val="75000"/>
                  </a:schemeClr>
                </a:solidFill>
                <a:latin typeface="SF Pro Display" panose="00000500000000000000" pitchFamily="50" charset="0"/>
                <a:ea typeface="SF Pro Display" panose="00000500000000000000" pitchFamily="50" charset="0"/>
              </a:rPr>
              <a:t>Programming is the process of creating a set of instructions that a computer can understand and execute to achieve a specific goal. In other words, it is writing code that tells the computer what to do in a way that it can comprehend.</a:t>
            </a:r>
            <a:endParaRPr lang="pl-PL" sz="2000" b="1" dirty="0">
              <a:solidFill>
                <a:schemeClr val="bg1">
                  <a:lumMod val="75000"/>
                </a:schemeClr>
              </a:solidFill>
              <a:latin typeface="SF Pro Display" panose="00000500000000000000" pitchFamily="50" charset="0"/>
              <a:ea typeface="SF Pro Display" panose="00000500000000000000" pitchFamily="50" charset="0"/>
            </a:endParaRPr>
          </a:p>
        </p:txBody>
      </p:sp>
    </p:spTree>
    <p:extLst>
      <p:ext uri="{BB962C8B-B14F-4D97-AF65-F5344CB8AC3E}">
        <p14:creationId xmlns:p14="http://schemas.microsoft.com/office/powerpoint/2010/main" val="3388849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568170"/>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68676"/>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626739"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86729"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1974126"/>
            <a:ext cx="5237825" cy="353767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2329933"/>
            <a:ext cx="2425664"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Let’s find out!</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2905778"/>
            <a:ext cx="4462001" cy="2246769"/>
          </a:xfrm>
          <a:prstGeom prst="rect">
            <a:avLst/>
          </a:prstGeom>
          <a:noFill/>
        </p:spPr>
        <p:txBody>
          <a:bodyPr wrap="square" rtlCol="0">
            <a:spAutoFit/>
          </a:bodyPr>
          <a:lstStyle/>
          <a:p>
            <a:r>
              <a:rPr lang="en-US" sz="2000" b="1" dirty="0">
                <a:solidFill>
                  <a:schemeClr val="bg1">
                    <a:lumMod val="75000"/>
                  </a:schemeClr>
                </a:solidFill>
                <a:latin typeface="SF Pro Display" panose="00000500000000000000" pitchFamily="50" charset="0"/>
                <a:ea typeface="SF Pro Display" panose="00000500000000000000" pitchFamily="50" charset="0"/>
              </a:rPr>
              <a:t>Programming is the process of creating a set of instructions that a computer can understand and execute to achieve a specific goal. In other words, it is writing code that tells the computer what to do in a way that it can comprehend.</a:t>
            </a:r>
            <a:endParaRPr lang="pl-PL" sz="20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7" name="Prostokąt: zaokrąglone rogi 6">
            <a:extLst>
              <a:ext uri="{FF2B5EF4-FFF2-40B4-BE49-F238E27FC236}">
                <a16:creationId xmlns:a16="http://schemas.microsoft.com/office/drawing/2014/main" id="{793DE317-99D6-A1FD-6533-B0DABC221F7A}"/>
              </a:ext>
            </a:extLst>
          </p:cNvPr>
          <p:cNvSpPr/>
          <p:nvPr/>
        </p:nvSpPr>
        <p:spPr>
          <a:xfrm>
            <a:off x="12192000"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1" name="pole tekstowe 10">
            <a:extLst>
              <a:ext uri="{FF2B5EF4-FFF2-40B4-BE49-F238E27FC236}">
                <a16:creationId xmlns:a16="http://schemas.microsoft.com/office/drawing/2014/main" id="{BC31DF89-6BA5-6F40-D4C8-F4DBCC0C9C4F}"/>
              </a:ext>
            </a:extLst>
          </p:cNvPr>
          <p:cNvSpPr txBox="1"/>
          <p:nvPr/>
        </p:nvSpPr>
        <p:spPr>
          <a:xfrm>
            <a:off x="124289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Tree>
    <p:extLst>
      <p:ext uri="{BB962C8B-B14F-4D97-AF65-F5344CB8AC3E}">
        <p14:creationId xmlns:p14="http://schemas.microsoft.com/office/powerpoint/2010/main" val="3510225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24357"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527065"/>
            <a:ext cx="5237825" cy="166368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882872"/>
            <a:ext cx="1867819"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Dictionary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1458717"/>
            <a:ext cx="4462001" cy="400110"/>
          </a:xfrm>
          <a:prstGeom prst="rect">
            <a:avLst/>
          </a:prstGeom>
          <a:noFill/>
        </p:spPr>
        <p:txBody>
          <a:bodyPr wrap="square" rtlCol="0">
            <a:spAutoFit/>
          </a:bodyPr>
          <a:lstStyle/>
          <a:p>
            <a:r>
              <a:rPr lang="pl-PL" sz="2000" b="1" dirty="0">
                <a:solidFill>
                  <a:schemeClr val="bg1">
                    <a:lumMod val="75000"/>
                  </a:schemeClr>
                </a:solidFill>
                <a:latin typeface="SF Pro Display" panose="00000500000000000000" pitchFamily="50" charset="0"/>
                <a:ea typeface="SF Pro Display" panose="00000500000000000000" pitchFamily="50" charset="0"/>
              </a:rPr>
              <a:t>A words you might need!</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105809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107906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Tree>
    <p:extLst>
      <p:ext uri="{BB962C8B-B14F-4D97-AF65-F5344CB8AC3E}">
        <p14:creationId xmlns:p14="http://schemas.microsoft.com/office/powerpoint/2010/main" val="1724304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37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24357" y="3244333"/>
            <a:ext cx="1276311" cy="369332"/>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What is it?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477086" y="527065"/>
            <a:ext cx="5237825" cy="166368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882872"/>
            <a:ext cx="1867819"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Dictionary</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3869198" y="1458717"/>
            <a:ext cx="4462001" cy="400110"/>
          </a:xfrm>
          <a:prstGeom prst="rect">
            <a:avLst/>
          </a:prstGeom>
          <a:noFill/>
        </p:spPr>
        <p:txBody>
          <a:bodyPr wrap="square" rtlCol="0">
            <a:spAutoFit/>
          </a:bodyPr>
          <a:lstStyle/>
          <a:p>
            <a:r>
              <a:rPr lang="pl-PL" sz="2000" b="1" dirty="0">
                <a:solidFill>
                  <a:schemeClr val="bg1">
                    <a:lumMod val="75000"/>
                  </a:schemeClr>
                </a:solidFill>
                <a:latin typeface="SF Pro Display" panose="00000500000000000000" pitchFamily="50" charset="0"/>
                <a:ea typeface="SF Pro Display" panose="00000500000000000000" pitchFamily="50" charset="0"/>
              </a:rPr>
              <a:t>A words you might need!</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105809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107906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3473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7526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7394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37173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41226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41094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70741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74794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74662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Tree>
    <p:extLst>
      <p:ext uri="{BB962C8B-B14F-4D97-AF65-F5344CB8AC3E}">
        <p14:creationId xmlns:p14="http://schemas.microsoft.com/office/powerpoint/2010/main" val="243715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3713825"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99643"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2387597" y="282919"/>
            <a:ext cx="7416804" cy="633093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638726"/>
            <a:ext cx="4038285" cy="523220"/>
          </a:xfrm>
          <a:prstGeom prst="rect">
            <a:avLst/>
          </a:prstGeom>
          <a:noFill/>
        </p:spPr>
        <p:txBody>
          <a:bodyPr wrap="non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What programmers do?</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214571"/>
            <a:ext cx="6621004" cy="5047536"/>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Programmers are specialists in software development who deal with various tasks related to computer programming. In their work, programmers use different programming languages such as </a:t>
            </a:r>
            <a:r>
              <a:rPr lang="en-US" sz="1400" b="1" dirty="0">
                <a:solidFill>
                  <a:srgbClr val="FF0000"/>
                </a:solidFill>
                <a:latin typeface="SF Pro Display" panose="00000500000000000000" pitchFamily="50" charset="0"/>
                <a:ea typeface="SF Pro Display" panose="00000500000000000000" pitchFamily="50" charset="0"/>
              </a:rPr>
              <a:t>PHP</a:t>
            </a:r>
            <a:r>
              <a:rPr lang="en-US" sz="1400" b="1" dirty="0">
                <a:solidFill>
                  <a:schemeClr val="bg1">
                    <a:lumMod val="75000"/>
                  </a:schemeClr>
                </a:solidFill>
                <a:latin typeface="SF Pro Display" panose="00000500000000000000" pitchFamily="50" charset="0"/>
                <a:ea typeface="SF Pro Display" panose="00000500000000000000" pitchFamily="50" charset="0"/>
              </a:rPr>
              <a:t> to create web applications and IT solutions.</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Front-end developers are responsible for creating Graphical User Interfaces (</a:t>
            </a:r>
            <a:r>
              <a:rPr lang="en-US" sz="1400" b="1" dirty="0">
                <a:solidFill>
                  <a:srgbClr val="FF0000"/>
                </a:solidFill>
                <a:latin typeface="SF Pro Display" panose="00000500000000000000" pitchFamily="50" charset="0"/>
                <a:ea typeface="SF Pro Display" panose="00000500000000000000" pitchFamily="50" charset="0"/>
              </a:rPr>
              <a:t>GUIs</a:t>
            </a:r>
            <a:r>
              <a:rPr lang="en-US" sz="1400" b="1" dirty="0">
                <a:solidFill>
                  <a:schemeClr val="bg1">
                    <a:lumMod val="75000"/>
                  </a:schemeClr>
                </a:solidFill>
                <a:latin typeface="SF Pro Display" panose="00000500000000000000" pitchFamily="50" charset="0"/>
                <a:ea typeface="SF Pro Display" panose="00000500000000000000" pitchFamily="50" charset="0"/>
              </a:rPr>
              <a:t>), which are the parts of applications that users see and interact with. Using HTML, CSS, and JavaScript, front-end developers design and implement user interface elements such as buttons, text fields, or navigation menus. Their goal is to ensure a user-friendly and aesthetically pleasing appearance of the application, as well as smooth and intuitive interaction with it.</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On the other hand, </a:t>
            </a:r>
            <a:r>
              <a:rPr lang="en-US" sz="1400" b="1" dirty="0">
                <a:solidFill>
                  <a:srgbClr val="FF0000"/>
                </a:solidFill>
                <a:latin typeface="SF Pro Display" panose="00000500000000000000" pitchFamily="50" charset="0"/>
                <a:ea typeface="SF Pro Display" panose="00000500000000000000" pitchFamily="50" charset="0"/>
              </a:rPr>
              <a:t>back-end</a:t>
            </a:r>
            <a:r>
              <a:rPr lang="en-US" sz="1400" b="1" dirty="0">
                <a:solidFill>
                  <a:schemeClr val="bg1">
                    <a:lumMod val="75000"/>
                  </a:schemeClr>
                </a:solidFill>
                <a:latin typeface="SF Pro Display" panose="00000500000000000000" pitchFamily="50" charset="0"/>
                <a:ea typeface="SF Pro Display" panose="00000500000000000000" pitchFamily="50" charset="0"/>
              </a:rPr>
              <a:t> developers focus on working with the server and database, which handle the business logic and process data in the web application. In the PHP language, which is one of the popular back-end programming languages, developers create web services, manage user sessions, connect to databases, and process and transmit data between the client and the server.</a:t>
            </a:r>
          </a:p>
          <a:p>
            <a:endParaRPr lang="en-US" sz="1400" b="1" dirty="0">
              <a:solidFill>
                <a:schemeClr val="bg1">
                  <a:lumMod val="75000"/>
                </a:schemeClr>
              </a:solidFill>
              <a:latin typeface="SF Pro Display" panose="00000500000000000000" pitchFamily="50" charset="0"/>
              <a:ea typeface="SF Pro Display" panose="00000500000000000000" pitchFamily="50" charset="0"/>
            </a:endParaRPr>
          </a:p>
          <a:p>
            <a:r>
              <a:rPr lang="en-US" sz="1400" b="1" dirty="0">
                <a:solidFill>
                  <a:schemeClr val="bg1">
                    <a:lumMod val="75000"/>
                  </a:schemeClr>
                </a:solidFill>
                <a:latin typeface="SF Pro Display" panose="00000500000000000000" pitchFamily="50" charset="0"/>
                <a:ea typeface="SF Pro Display" panose="00000500000000000000" pitchFamily="50" charset="0"/>
              </a:rPr>
              <a:t>In summary, programmers, using various tools and technologies, create both user-visible application interfaces (front-end) and behind-the-scenes systems and services (back-end) to ensure the efficient operation and user-friendliness of the software.</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4377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8430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8298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8077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2130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1998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191645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195698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195566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
        <p:nvSpPr>
          <p:cNvPr id="20" name="Owal 19">
            <a:extLst>
              <a:ext uri="{FF2B5EF4-FFF2-40B4-BE49-F238E27FC236}">
                <a16:creationId xmlns:a16="http://schemas.microsoft.com/office/drawing/2014/main" id="{36D8AC9E-09CC-5736-E8CA-A3B797107C58}"/>
              </a:ext>
            </a:extLst>
          </p:cNvPr>
          <p:cNvSpPr/>
          <p:nvPr/>
        </p:nvSpPr>
        <p:spPr>
          <a:xfrm>
            <a:off x="-1852954" y="-1893086"/>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1" name="pole tekstowe 20">
            <a:extLst>
              <a:ext uri="{FF2B5EF4-FFF2-40B4-BE49-F238E27FC236}">
                <a16:creationId xmlns:a16="http://schemas.microsoft.com/office/drawing/2014/main" id="{6F322DC5-06C8-2991-2FD7-08E6230C908D}"/>
              </a:ext>
            </a:extLst>
          </p:cNvPr>
          <p:cNvSpPr txBox="1"/>
          <p:nvPr/>
        </p:nvSpPr>
        <p:spPr>
          <a:xfrm>
            <a:off x="-764952" y="-704492"/>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Tree>
    <p:extLst>
      <p:ext uri="{BB962C8B-B14F-4D97-AF65-F5344CB8AC3E}">
        <p14:creationId xmlns:p14="http://schemas.microsoft.com/office/powerpoint/2010/main" val="3843282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2401448"/>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2757255"/>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3333100"/>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437723" y="2610380"/>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843066" y="2966186"/>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PHP</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829836" y="3542031"/>
            <a:ext cx="2101206" cy="523220"/>
          </a:xfrm>
          <a:prstGeom prst="rect">
            <a:avLst/>
          </a:prstGeom>
          <a:noFill/>
        </p:spPr>
        <p:txBody>
          <a:bodyPr wrap="square" rtlCol="0">
            <a:spAutoFit/>
          </a:bodyPr>
          <a:lstStyle/>
          <a:p>
            <a:r>
              <a:rPr lang="pl-PL" sz="1400" b="1" dirty="0">
                <a:solidFill>
                  <a:schemeClr val="bg1">
                    <a:lumMod val="75000"/>
                  </a:schemeClr>
                </a:solidFill>
                <a:latin typeface="SF Pro Display" panose="00000500000000000000" pitchFamily="50" charset="0"/>
                <a:ea typeface="SF Pro Display" panose="00000500000000000000" pitchFamily="50" charset="0"/>
              </a:rPr>
              <a:t>A programming language</a:t>
            </a: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807729" y="2516736"/>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213072" y="2872543"/>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GUI</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199841" y="3448387"/>
            <a:ext cx="2111745"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Graphical User Interface</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19164504" y="2607838"/>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19569847" y="2963645"/>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Back End</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19556616" y="3539490"/>
            <a:ext cx="2525539" cy="584775"/>
          </a:xfrm>
          <a:prstGeom prst="rect">
            <a:avLst/>
          </a:prstGeom>
          <a:noFill/>
        </p:spPr>
        <p:txBody>
          <a:bodyPr wrap="square" rtlCol="0">
            <a:spAutoFit/>
          </a:bodyPr>
          <a:lstStyle/>
          <a:p>
            <a:r>
              <a:rPr lang="pl-PL" sz="1600" b="1" dirty="0">
                <a:solidFill>
                  <a:schemeClr val="bg1">
                    <a:lumMod val="75000"/>
                  </a:schemeClr>
                </a:solidFill>
                <a:latin typeface="SF Pro Display" panose="00000500000000000000" pitchFamily="50" charset="0"/>
                <a:ea typeface="SF Pro Display" panose="00000500000000000000" pitchFamily="50" charset="0"/>
              </a:rPr>
              <a:t>A server-side type of programming</a:t>
            </a:r>
          </a:p>
        </p:txBody>
      </p:sp>
      <p:sp>
        <p:nvSpPr>
          <p:cNvPr id="23" name="Owal 22">
            <a:extLst>
              <a:ext uri="{FF2B5EF4-FFF2-40B4-BE49-F238E27FC236}">
                <a16:creationId xmlns:a16="http://schemas.microsoft.com/office/drawing/2014/main" id="{11E65245-7687-D0D5-4CE6-30F656BBD3DA}"/>
              </a:ext>
            </a:extLst>
          </p:cNvPr>
          <p:cNvSpPr/>
          <p:nvPr/>
        </p:nvSpPr>
        <p:spPr>
          <a:xfrm>
            <a:off x="-1852954" y="-1893086"/>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4" name="pole tekstowe 23">
            <a:extLst>
              <a:ext uri="{FF2B5EF4-FFF2-40B4-BE49-F238E27FC236}">
                <a16:creationId xmlns:a16="http://schemas.microsoft.com/office/drawing/2014/main" id="{3430CBF3-A19C-2C33-8CEA-536E60EEEF62}"/>
              </a:ext>
            </a:extLst>
          </p:cNvPr>
          <p:cNvSpPr txBox="1"/>
          <p:nvPr/>
        </p:nvSpPr>
        <p:spPr>
          <a:xfrm>
            <a:off x="-764952" y="-704492"/>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Tree>
    <p:extLst>
      <p:ext uri="{BB962C8B-B14F-4D97-AF65-F5344CB8AC3E}">
        <p14:creationId xmlns:p14="http://schemas.microsoft.com/office/powerpoint/2010/main" val="2564079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307365"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712708"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699478"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4677371"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5082714"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5069483"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8034146"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8439489" y="3445796"/>
            <a:ext cx="2123567"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8407746" y="3922395"/>
            <a:ext cx="2458377" cy="845538"/>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a programming language for dynamic web pages.</a:t>
            </a:r>
            <a:endParaRPr lang="pl-PL" sz="16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638316"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PHP</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6961287"/>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518242" y="7317094"/>
            <a:ext cx="3227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71876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Prostokąt: zaokrąglone rogi 2">
            <a:extLst>
              <a:ext uri="{FF2B5EF4-FFF2-40B4-BE49-F238E27FC236}">
                <a16:creationId xmlns:a16="http://schemas.microsoft.com/office/drawing/2014/main" id="{54BA8FD7-D406-D042-05AB-6D1C3A00E54C}"/>
              </a:ext>
            </a:extLst>
          </p:cNvPr>
          <p:cNvSpPr/>
          <p:nvPr/>
        </p:nvSpPr>
        <p:spPr>
          <a:xfrm>
            <a:off x="3477087" y="-2015231"/>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8D7FCEA5-4653-C8FE-7786-4AC8C7FD7D5D}"/>
              </a:ext>
            </a:extLst>
          </p:cNvPr>
          <p:cNvSpPr>
            <a:spLocks noGrp="1"/>
          </p:cNvSpPr>
          <p:nvPr>
            <p:ph type="ctrTitle"/>
          </p:nvPr>
        </p:nvSpPr>
        <p:spPr>
          <a:xfrm>
            <a:off x="1524000" y="-1278385"/>
            <a:ext cx="9144000" cy="1068604"/>
          </a:xfrm>
        </p:spPr>
        <p:txBody>
          <a:bodyPr anchor="ctr">
            <a:normAutofit/>
          </a:bodyPr>
          <a:lstStyle/>
          <a:p>
            <a:r>
              <a:rPr lang="en-US" sz="4900" b="1" dirty="0">
                <a:solidFill>
                  <a:schemeClr val="bg1">
                    <a:lumMod val="85000"/>
                  </a:schemeClr>
                </a:solidFill>
                <a:latin typeface="SF Pro Display" panose="00000500000000000000" pitchFamily="50" charset="0"/>
                <a:ea typeface="SF Pro Display" panose="00000500000000000000" pitchFamily="50" charset="0"/>
              </a:rPr>
              <a:t>Programming</a:t>
            </a:r>
            <a:br>
              <a:rPr lang="en-US" dirty="0">
                <a:solidFill>
                  <a:schemeClr val="bg1">
                    <a:lumMod val="85000"/>
                  </a:schemeClr>
                </a:solidFill>
                <a:latin typeface="SF Pro Display" panose="00000500000000000000" pitchFamily="50" charset="0"/>
                <a:ea typeface="SF Pro Display" panose="00000500000000000000" pitchFamily="50" charset="0"/>
              </a:rPr>
            </a:br>
            <a:endParaRPr lang="en-US" sz="1600" b="1" dirty="0">
              <a:solidFill>
                <a:schemeClr val="bg1">
                  <a:lumMod val="85000"/>
                </a:schemeClr>
              </a:solidFill>
              <a:latin typeface="SF Pro Display" panose="00000500000000000000" pitchFamily="50" charset="0"/>
              <a:ea typeface="SF Pro Display" panose="00000500000000000000" pitchFamily="50" charset="0"/>
            </a:endParaRPr>
          </a:p>
        </p:txBody>
      </p:sp>
      <p:sp>
        <p:nvSpPr>
          <p:cNvPr id="4" name="Prostokąt: zaokrąglone rogi 3">
            <a:extLst>
              <a:ext uri="{FF2B5EF4-FFF2-40B4-BE49-F238E27FC236}">
                <a16:creationId xmlns:a16="http://schemas.microsoft.com/office/drawing/2014/main" id="{E6DA73C6-C472-E62F-43E8-3819594FEA00}"/>
              </a:ext>
            </a:extLst>
          </p:cNvPr>
          <p:cNvSpPr/>
          <p:nvPr/>
        </p:nvSpPr>
        <p:spPr>
          <a:xfrm>
            <a:off x="-5269712" y="2421384"/>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5" name="pole tekstowe 4">
            <a:extLst>
              <a:ext uri="{FF2B5EF4-FFF2-40B4-BE49-F238E27FC236}">
                <a16:creationId xmlns:a16="http://schemas.microsoft.com/office/drawing/2014/main" id="{D1928A46-7CA2-1DA9-A03D-C5034813E8DD}"/>
              </a:ext>
            </a:extLst>
          </p:cNvPr>
          <p:cNvSpPr txBox="1"/>
          <p:nvPr/>
        </p:nvSpPr>
        <p:spPr>
          <a:xfrm>
            <a:off x="-1456244" y="2886700"/>
            <a:ext cx="1424357" cy="1200329"/>
          </a:xfrm>
          <a:prstGeom prst="rect">
            <a:avLst/>
          </a:prstGeom>
          <a:noFill/>
        </p:spPr>
        <p:txBody>
          <a:bodyPr wrap="squar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Let’s hunt known words in text</a:t>
            </a:r>
          </a:p>
        </p:txBody>
      </p:sp>
      <p:sp>
        <p:nvSpPr>
          <p:cNvPr id="6" name="Prostokąt: zaokrąglone rogi 5">
            <a:extLst>
              <a:ext uri="{FF2B5EF4-FFF2-40B4-BE49-F238E27FC236}">
                <a16:creationId xmlns:a16="http://schemas.microsoft.com/office/drawing/2014/main" id="{10D663CC-DF61-9916-9F92-38A87ED712C9}"/>
              </a:ext>
            </a:extLst>
          </p:cNvPr>
          <p:cNvSpPr/>
          <p:nvPr/>
        </p:nvSpPr>
        <p:spPr>
          <a:xfrm>
            <a:off x="3746498" y="161876"/>
            <a:ext cx="4699002" cy="168558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8" name="pole tekstowe 7">
            <a:extLst>
              <a:ext uri="{FF2B5EF4-FFF2-40B4-BE49-F238E27FC236}">
                <a16:creationId xmlns:a16="http://schemas.microsoft.com/office/drawing/2014/main" id="{C47C50CB-7A03-3893-1333-A53324EA82EA}"/>
              </a:ext>
            </a:extLst>
          </p:cNvPr>
          <p:cNvSpPr txBox="1"/>
          <p:nvPr/>
        </p:nvSpPr>
        <p:spPr>
          <a:xfrm>
            <a:off x="3882429" y="517683"/>
            <a:ext cx="4385271" cy="523220"/>
          </a:xfrm>
          <a:prstGeom prst="rect">
            <a:avLst/>
          </a:prstGeom>
          <a:noFill/>
        </p:spPr>
        <p:txBody>
          <a:bodyPr wrap="square" rtlCol="0">
            <a:spAutoFit/>
          </a:bodyPr>
          <a:lstStyle/>
          <a:p>
            <a:pPr algn="ctr"/>
            <a:r>
              <a:rPr lang="pl-PL" sz="2800" b="1" dirty="0">
                <a:solidFill>
                  <a:schemeClr val="bg1">
                    <a:lumMod val="85000"/>
                  </a:schemeClr>
                </a:solidFill>
                <a:latin typeface="SF Pro Display" panose="00000500000000000000" pitchFamily="50" charset="0"/>
                <a:ea typeface="SF Pro Display" panose="00000500000000000000" pitchFamily="50" charset="0"/>
              </a:rPr>
              <a:t>Now let’s play a game!</a:t>
            </a:r>
          </a:p>
        </p:txBody>
      </p:sp>
      <p:sp>
        <p:nvSpPr>
          <p:cNvPr id="9" name="pole tekstowe 8">
            <a:extLst>
              <a:ext uri="{FF2B5EF4-FFF2-40B4-BE49-F238E27FC236}">
                <a16:creationId xmlns:a16="http://schemas.microsoft.com/office/drawing/2014/main" id="{2616AA6A-01AD-2D0E-01D3-175C52C56A05}"/>
              </a:ext>
            </a:extLst>
          </p:cNvPr>
          <p:cNvSpPr txBox="1"/>
          <p:nvPr/>
        </p:nvSpPr>
        <p:spPr>
          <a:xfrm>
            <a:off x="2789697" y="1093528"/>
            <a:ext cx="6621004" cy="307777"/>
          </a:xfrm>
          <a:prstGeom prst="rect">
            <a:avLst/>
          </a:prstGeom>
          <a:noFill/>
        </p:spPr>
        <p:txBody>
          <a:bodyPr wrap="square" rtlCol="0">
            <a:spAutoFit/>
          </a:bodyPr>
          <a:lstStyle/>
          <a:p>
            <a:pPr algn="ctr"/>
            <a:r>
              <a:rPr lang="pl-PL" sz="1400" b="1" dirty="0">
                <a:solidFill>
                  <a:schemeClr val="bg1">
                    <a:lumMod val="75000"/>
                  </a:schemeClr>
                </a:solidFill>
                <a:latin typeface="SF Pro Display" panose="00000500000000000000" pitchFamily="50" charset="0"/>
                <a:ea typeface="SF Pro Display" panose="00000500000000000000" pitchFamily="50" charset="0"/>
              </a:rPr>
              <a:t>Assing words to their definitions!</a:t>
            </a:r>
          </a:p>
        </p:txBody>
      </p:sp>
      <p:sp>
        <p:nvSpPr>
          <p:cNvPr id="7" name="Prostokąt: zaokrąglone rogi 6">
            <a:extLst>
              <a:ext uri="{FF2B5EF4-FFF2-40B4-BE49-F238E27FC236}">
                <a16:creationId xmlns:a16="http://schemas.microsoft.com/office/drawing/2014/main" id="{B55AFF0D-ABCF-8798-9CAE-1D18FA436BB7}"/>
              </a:ext>
            </a:extLst>
          </p:cNvPr>
          <p:cNvSpPr/>
          <p:nvPr/>
        </p:nvSpPr>
        <p:spPr>
          <a:xfrm>
            <a:off x="22671311" y="2329933"/>
            <a:ext cx="5237825" cy="201523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0" name="pole tekstowe 9">
            <a:extLst>
              <a:ext uri="{FF2B5EF4-FFF2-40B4-BE49-F238E27FC236}">
                <a16:creationId xmlns:a16="http://schemas.microsoft.com/office/drawing/2014/main" id="{F08C4076-2BCC-3190-BDCF-25ACE59A21E5}"/>
              </a:ext>
            </a:extLst>
          </p:cNvPr>
          <p:cNvSpPr txBox="1"/>
          <p:nvPr/>
        </p:nvSpPr>
        <p:spPr>
          <a:xfrm>
            <a:off x="22881054" y="3011267"/>
            <a:ext cx="1401346" cy="646331"/>
          </a:xfrm>
          <a:prstGeom prst="rect">
            <a:avLst/>
          </a:prstGeom>
          <a:noFill/>
        </p:spPr>
        <p:txBody>
          <a:bodyPr wrap="none" rtlCol="0">
            <a:spAutoFit/>
          </a:bodyPr>
          <a:lstStyle/>
          <a:p>
            <a:r>
              <a:rPr lang="pl-PL" b="1" dirty="0">
                <a:solidFill>
                  <a:schemeClr val="bg1">
                    <a:lumMod val="85000"/>
                  </a:schemeClr>
                </a:solidFill>
                <a:latin typeface="SF Pro Display" panose="00000500000000000000" pitchFamily="50" charset="0"/>
                <a:ea typeface="SF Pro Display" panose="00000500000000000000" pitchFamily="50" charset="0"/>
              </a:rPr>
              <a:t>Learning </a:t>
            </a:r>
          </a:p>
          <a:p>
            <a:r>
              <a:rPr lang="pl-PL" b="1" dirty="0">
                <a:solidFill>
                  <a:schemeClr val="bg1">
                    <a:lumMod val="85000"/>
                  </a:schemeClr>
                </a:solidFill>
                <a:latin typeface="SF Pro Display" panose="00000500000000000000" pitchFamily="50" charset="0"/>
                <a:ea typeface="SF Pro Display" panose="00000500000000000000" pitchFamily="50" charset="0"/>
              </a:rPr>
              <a:t>new words!</a:t>
            </a:r>
          </a:p>
        </p:txBody>
      </p:sp>
      <p:sp>
        <p:nvSpPr>
          <p:cNvPr id="11" name="Prostokąt: zaokrąglone rogi 10">
            <a:extLst>
              <a:ext uri="{FF2B5EF4-FFF2-40B4-BE49-F238E27FC236}">
                <a16:creationId xmlns:a16="http://schemas.microsoft.com/office/drawing/2014/main" id="{A08C947F-66DA-C446-2F4C-F66383FC75F7}"/>
              </a:ext>
            </a:extLst>
          </p:cNvPr>
          <p:cNvSpPr/>
          <p:nvPr/>
        </p:nvSpPr>
        <p:spPr>
          <a:xfrm>
            <a:off x="12337786" y="3092531"/>
            <a:ext cx="2964663" cy="177464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2" name="pole tekstowe 11">
            <a:extLst>
              <a:ext uri="{FF2B5EF4-FFF2-40B4-BE49-F238E27FC236}">
                <a16:creationId xmlns:a16="http://schemas.microsoft.com/office/drawing/2014/main" id="{6A6E4D6E-9B75-5740-41EB-6269949E05E6}"/>
              </a:ext>
            </a:extLst>
          </p:cNvPr>
          <p:cNvSpPr txBox="1"/>
          <p:nvPr/>
        </p:nvSpPr>
        <p:spPr>
          <a:xfrm>
            <a:off x="12743129" y="3448337"/>
            <a:ext cx="2101205"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1.</a:t>
            </a:r>
          </a:p>
        </p:txBody>
      </p:sp>
      <p:sp>
        <p:nvSpPr>
          <p:cNvPr id="13" name="pole tekstowe 12">
            <a:extLst>
              <a:ext uri="{FF2B5EF4-FFF2-40B4-BE49-F238E27FC236}">
                <a16:creationId xmlns:a16="http://schemas.microsoft.com/office/drawing/2014/main" id="{DD1080DC-6308-AE99-D45B-8A99D052D615}"/>
              </a:ext>
            </a:extLst>
          </p:cNvPr>
          <p:cNvSpPr txBox="1"/>
          <p:nvPr/>
        </p:nvSpPr>
        <p:spPr>
          <a:xfrm>
            <a:off x="12729899" y="4024182"/>
            <a:ext cx="2101206" cy="523220"/>
          </a:xfrm>
          <a:prstGeom prst="rect">
            <a:avLst/>
          </a:prstGeom>
          <a:noFill/>
        </p:spPr>
        <p:txBody>
          <a:bodyPr wrap="square" rtlCol="0">
            <a:spAutoFit/>
          </a:bodyPr>
          <a:lstStyle/>
          <a:p>
            <a:r>
              <a:rPr lang="en-US" sz="1400" b="1" dirty="0">
                <a:solidFill>
                  <a:schemeClr val="bg1">
                    <a:lumMod val="75000"/>
                  </a:schemeClr>
                </a:solidFill>
                <a:latin typeface="SF Pro Display" panose="00000500000000000000" pitchFamily="50" charset="0"/>
                <a:ea typeface="SF Pro Display" panose="00000500000000000000" pitchFamily="50" charset="0"/>
              </a:rPr>
              <a:t>PHP is a protocol used in computer networks.</a:t>
            </a:r>
            <a:endParaRPr lang="pl-PL" sz="14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14" name="Prostokąt: zaokrąglone rogi 13">
            <a:extLst>
              <a:ext uri="{FF2B5EF4-FFF2-40B4-BE49-F238E27FC236}">
                <a16:creationId xmlns:a16="http://schemas.microsoft.com/office/drawing/2014/main" id="{327A03D1-C1BC-C6E0-7BD7-97E9B600CA4F}"/>
              </a:ext>
            </a:extLst>
          </p:cNvPr>
          <p:cNvSpPr/>
          <p:nvPr/>
        </p:nvSpPr>
        <p:spPr>
          <a:xfrm>
            <a:off x="15707792" y="2998887"/>
            <a:ext cx="2964663"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5" name="pole tekstowe 14">
            <a:extLst>
              <a:ext uri="{FF2B5EF4-FFF2-40B4-BE49-F238E27FC236}">
                <a16:creationId xmlns:a16="http://schemas.microsoft.com/office/drawing/2014/main" id="{C9411295-E97B-979C-C76A-99E269C327D2}"/>
              </a:ext>
            </a:extLst>
          </p:cNvPr>
          <p:cNvSpPr txBox="1"/>
          <p:nvPr/>
        </p:nvSpPr>
        <p:spPr>
          <a:xfrm>
            <a:off x="16113135" y="3354694"/>
            <a:ext cx="2098514" cy="523220"/>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2.</a:t>
            </a:r>
          </a:p>
        </p:txBody>
      </p:sp>
      <p:sp>
        <p:nvSpPr>
          <p:cNvPr id="16" name="pole tekstowe 15">
            <a:extLst>
              <a:ext uri="{FF2B5EF4-FFF2-40B4-BE49-F238E27FC236}">
                <a16:creationId xmlns:a16="http://schemas.microsoft.com/office/drawing/2014/main" id="{9AEDA784-0848-3C66-BC0D-50E2F15A9D47}"/>
              </a:ext>
            </a:extLst>
          </p:cNvPr>
          <p:cNvSpPr txBox="1"/>
          <p:nvPr/>
        </p:nvSpPr>
        <p:spPr>
          <a:xfrm>
            <a:off x="16099904" y="3930538"/>
            <a:ext cx="2111745" cy="584775"/>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the name of a computer virus</a:t>
            </a:r>
            <a:r>
              <a:rPr lang="pl-PL" sz="1600" b="1" dirty="0">
                <a:solidFill>
                  <a:schemeClr val="bg1">
                    <a:lumMod val="75000"/>
                  </a:schemeClr>
                </a:solidFill>
                <a:latin typeface="SF Pro Display" panose="00000500000000000000" pitchFamily="50" charset="0"/>
                <a:ea typeface="SF Pro Display" panose="00000500000000000000" pitchFamily="50" charset="0"/>
              </a:rPr>
              <a:t>.</a:t>
            </a:r>
          </a:p>
        </p:txBody>
      </p:sp>
      <p:sp>
        <p:nvSpPr>
          <p:cNvPr id="17" name="Prostokąt: zaokrąglone rogi 16">
            <a:extLst>
              <a:ext uri="{FF2B5EF4-FFF2-40B4-BE49-F238E27FC236}">
                <a16:creationId xmlns:a16="http://schemas.microsoft.com/office/drawing/2014/main" id="{7B9E975E-35F3-A5B9-CED2-1E93FE054946}"/>
              </a:ext>
            </a:extLst>
          </p:cNvPr>
          <p:cNvSpPr/>
          <p:nvPr/>
        </p:nvSpPr>
        <p:spPr>
          <a:xfrm>
            <a:off x="4781037" y="3089989"/>
            <a:ext cx="2964663" cy="177719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18" name="pole tekstowe 17">
            <a:extLst>
              <a:ext uri="{FF2B5EF4-FFF2-40B4-BE49-F238E27FC236}">
                <a16:creationId xmlns:a16="http://schemas.microsoft.com/office/drawing/2014/main" id="{DF8C468F-68BF-7A56-0203-E2FB86DD77F6}"/>
              </a:ext>
            </a:extLst>
          </p:cNvPr>
          <p:cNvSpPr txBox="1"/>
          <p:nvPr/>
        </p:nvSpPr>
        <p:spPr>
          <a:xfrm>
            <a:off x="5186380" y="3445796"/>
            <a:ext cx="2123567" cy="523220"/>
          </a:xfrm>
          <a:prstGeom prst="rect">
            <a:avLst/>
          </a:prstGeom>
          <a:noFill/>
        </p:spPr>
        <p:txBody>
          <a:bodyPr wrap="square" rtlCol="0">
            <a:spAutoFit/>
          </a:bodyPr>
          <a:lstStyle/>
          <a:p>
            <a:r>
              <a:rPr lang="pl-PL" sz="2800" b="1" dirty="0">
                <a:solidFill>
                  <a:schemeClr val="accent6">
                    <a:lumMod val="60000"/>
                    <a:lumOff val="40000"/>
                  </a:schemeClr>
                </a:solidFill>
                <a:latin typeface="SF Pro Display" panose="00000500000000000000" pitchFamily="50" charset="0"/>
                <a:ea typeface="SF Pro Display" panose="00000500000000000000" pitchFamily="50" charset="0"/>
              </a:rPr>
              <a:t>3.</a:t>
            </a:r>
          </a:p>
        </p:txBody>
      </p:sp>
      <p:sp>
        <p:nvSpPr>
          <p:cNvPr id="19" name="pole tekstowe 18">
            <a:extLst>
              <a:ext uri="{FF2B5EF4-FFF2-40B4-BE49-F238E27FC236}">
                <a16:creationId xmlns:a16="http://schemas.microsoft.com/office/drawing/2014/main" id="{D10CE088-61E7-53C9-3660-A764BB7FD06A}"/>
              </a:ext>
            </a:extLst>
          </p:cNvPr>
          <p:cNvSpPr txBox="1"/>
          <p:nvPr/>
        </p:nvSpPr>
        <p:spPr>
          <a:xfrm>
            <a:off x="5154637" y="3922395"/>
            <a:ext cx="2458377" cy="845538"/>
          </a:xfrm>
          <a:prstGeom prst="rect">
            <a:avLst/>
          </a:prstGeom>
          <a:noFill/>
        </p:spPr>
        <p:txBody>
          <a:bodyPr wrap="square" rtlCol="0">
            <a:spAutoFit/>
          </a:bodyPr>
          <a:lstStyle/>
          <a:p>
            <a:r>
              <a:rPr lang="en-US" sz="1600" b="1" dirty="0">
                <a:solidFill>
                  <a:schemeClr val="bg1">
                    <a:lumMod val="75000"/>
                  </a:schemeClr>
                </a:solidFill>
                <a:latin typeface="SF Pro Display" panose="00000500000000000000" pitchFamily="50" charset="0"/>
                <a:ea typeface="SF Pro Display" panose="00000500000000000000" pitchFamily="50" charset="0"/>
              </a:rPr>
              <a:t>PHP is a programming language for dynamic web pages.</a:t>
            </a:r>
            <a:endParaRPr lang="pl-PL" sz="1600" b="1" dirty="0">
              <a:solidFill>
                <a:schemeClr val="bg1">
                  <a:lumMod val="75000"/>
                </a:schemeClr>
              </a:solidFill>
              <a:latin typeface="SF Pro Display" panose="00000500000000000000" pitchFamily="50" charset="0"/>
              <a:ea typeface="SF Pro Display" panose="00000500000000000000" pitchFamily="50" charset="0"/>
            </a:endParaRPr>
          </a:p>
        </p:txBody>
      </p:sp>
      <p:sp>
        <p:nvSpPr>
          <p:cNvPr id="21" name="Owal 20">
            <a:extLst>
              <a:ext uri="{FF2B5EF4-FFF2-40B4-BE49-F238E27FC236}">
                <a16:creationId xmlns:a16="http://schemas.microsoft.com/office/drawing/2014/main" id="{80D88E38-B088-1E12-ED2C-127F721626C3}"/>
              </a:ext>
            </a:extLst>
          </p:cNvPr>
          <p:cNvSpPr/>
          <p:nvPr/>
        </p:nvSpPr>
        <p:spPr>
          <a:xfrm>
            <a:off x="-652006" y="-774700"/>
            <a:ext cx="2176005" cy="217600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a:p>
        </p:txBody>
      </p:sp>
      <p:sp>
        <p:nvSpPr>
          <p:cNvPr id="22" name="pole tekstowe 21">
            <a:extLst>
              <a:ext uri="{FF2B5EF4-FFF2-40B4-BE49-F238E27FC236}">
                <a16:creationId xmlns:a16="http://schemas.microsoft.com/office/drawing/2014/main" id="{81961C86-436E-5E12-19B0-AB219148F7C4}"/>
              </a:ext>
            </a:extLst>
          </p:cNvPr>
          <p:cNvSpPr txBox="1"/>
          <p:nvPr/>
        </p:nvSpPr>
        <p:spPr>
          <a:xfrm>
            <a:off x="435996" y="413894"/>
            <a:ext cx="295274"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1</a:t>
            </a:r>
          </a:p>
        </p:txBody>
      </p:sp>
      <p:sp>
        <p:nvSpPr>
          <p:cNvPr id="20" name="pole tekstowe 19">
            <a:extLst>
              <a:ext uri="{FF2B5EF4-FFF2-40B4-BE49-F238E27FC236}">
                <a16:creationId xmlns:a16="http://schemas.microsoft.com/office/drawing/2014/main" id="{32C7010A-6479-5348-261A-81EE6E4A7BED}"/>
              </a:ext>
            </a:extLst>
          </p:cNvPr>
          <p:cNvSpPr txBox="1"/>
          <p:nvPr/>
        </p:nvSpPr>
        <p:spPr>
          <a:xfrm>
            <a:off x="5740400" y="2238506"/>
            <a:ext cx="638316" cy="369332"/>
          </a:xfrm>
          <a:prstGeom prst="rect">
            <a:avLst/>
          </a:prstGeom>
          <a:noFill/>
        </p:spPr>
        <p:txBody>
          <a:bodyPr wrap="none" rtlCol="0">
            <a:spAutoFit/>
          </a:bodyPr>
          <a:lstStyle/>
          <a:p>
            <a:r>
              <a:rPr lang="pl-PL" b="1" dirty="0">
                <a:solidFill>
                  <a:schemeClr val="bg1">
                    <a:lumMod val="95000"/>
                  </a:schemeClr>
                </a:solidFill>
                <a:latin typeface="SF Pro Display" panose="00000500000000000000" pitchFamily="50" charset="0"/>
                <a:ea typeface="SF Pro Display" panose="00000500000000000000" pitchFamily="50" charset="0"/>
              </a:rPr>
              <a:t>PHP</a:t>
            </a:r>
          </a:p>
        </p:txBody>
      </p:sp>
      <p:sp>
        <p:nvSpPr>
          <p:cNvPr id="23" name="Prostokąt: zaokrąglone rogi 22">
            <a:extLst>
              <a:ext uri="{FF2B5EF4-FFF2-40B4-BE49-F238E27FC236}">
                <a16:creationId xmlns:a16="http://schemas.microsoft.com/office/drawing/2014/main" id="{CDBEAC43-434D-3186-0AA9-0781665D44E8}"/>
              </a:ext>
            </a:extLst>
          </p:cNvPr>
          <p:cNvSpPr/>
          <p:nvPr/>
        </p:nvSpPr>
        <p:spPr>
          <a:xfrm>
            <a:off x="3879916" y="5406171"/>
            <a:ext cx="4559574" cy="1868292"/>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l-PL" dirty="0"/>
          </a:p>
        </p:txBody>
      </p:sp>
      <p:sp>
        <p:nvSpPr>
          <p:cNvPr id="24" name="pole tekstowe 23">
            <a:extLst>
              <a:ext uri="{FF2B5EF4-FFF2-40B4-BE49-F238E27FC236}">
                <a16:creationId xmlns:a16="http://schemas.microsoft.com/office/drawing/2014/main" id="{0FA0C24C-071B-B203-C978-C0947AE39EDF}"/>
              </a:ext>
            </a:extLst>
          </p:cNvPr>
          <p:cNvSpPr txBox="1"/>
          <p:nvPr/>
        </p:nvSpPr>
        <p:spPr>
          <a:xfrm>
            <a:off x="4313742" y="5761978"/>
            <a:ext cx="3636458" cy="954107"/>
          </a:xfrm>
          <a:prstGeom prst="rect">
            <a:avLst/>
          </a:prstGeom>
          <a:noFill/>
        </p:spPr>
        <p:txBody>
          <a:bodyPr wrap="square" rtlCol="0">
            <a:spAutoFit/>
          </a:bodyPr>
          <a:lstStyle/>
          <a:p>
            <a:r>
              <a:rPr lang="pl-PL" sz="2800" b="1" dirty="0">
                <a:solidFill>
                  <a:schemeClr val="bg1">
                    <a:lumMod val="85000"/>
                  </a:schemeClr>
                </a:solidFill>
                <a:latin typeface="SF Pro Display" panose="00000500000000000000" pitchFamily="50" charset="0"/>
                <a:ea typeface="SF Pro Display" panose="00000500000000000000" pitchFamily="50" charset="0"/>
              </a:rPr>
              <a:t>Third answear was correct!</a:t>
            </a:r>
          </a:p>
        </p:txBody>
      </p:sp>
    </p:spTree>
    <p:extLst>
      <p:ext uri="{BB962C8B-B14F-4D97-AF65-F5344CB8AC3E}">
        <p14:creationId xmlns:p14="http://schemas.microsoft.com/office/powerpoint/2010/main" val="944465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907</Words>
  <Application>Microsoft Office PowerPoint</Application>
  <PresentationFormat>Panoramiczny</PresentationFormat>
  <Paragraphs>183</Paragraphs>
  <Slides>14</Slides>
  <Notes>13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14</vt:i4>
      </vt:variant>
    </vt:vector>
  </HeadingPairs>
  <TitlesOfParts>
    <vt:vector size="19" baseType="lpstr">
      <vt:lpstr>Arial</vt:lpstr>
      <vt:lpstr>Calibri</vt:lpstr>
      <vt:lpstr>Calibri Light</vt:lpstr>
      <vt:lpstr>SF Pro Display</vt:lpstr>
      <vt:lpstr>Motyw pakietu Office</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Programming </vt:lpstr>
      <vt:lpstr>Appreciate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dc:title>
  <dc:creator>Kacper Księżopolski</dc:creator>
  <cp:lastModifiedBy>Kacper Księżopolski</cp:lastModifiedBy>
  <cp:revision>2</cp:revision>
  <dcterms:created xsi:type="dcterms:W3CDTF">2024-04-18T21:30:48Z</dcterms:created>
  <dcterms:modified xsi:type="dcterms:W3CDTF">2024-04-18T23:05:03Z</dcterms:modified>
</cp:coreProperties>
</file>